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60" r:id="rId4"/>
    <p:sldMasterId id="2147483761" r:id="rId5"/>
    <p:sldMasterId id="2147483762" r:id="rId6"/>
    <p:sldMasterId id="2147483763" r:id="rId7"/>
    <p:sldMasterId id="2147483764" r:id="rId8"/>
    <p:sldMasterId id="2147483765" r:id="rId9"/>
    <p:sldMasterId id="2147483766" r:id="rId10"/>
    <p:sldMasterId id="2147483767" r:id="rId11"/>
    <p:sldMasterId id="2147483768" r:id="rId12"/>
    <p:sldMasterId id="2147483769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A7C5BC-A9F9-4F21-9A28-6CEB78E44B5C}">
  <a:tblStyle styleId="{5CA7C5BC-A9F9-4F21-9A28-6CEB78E44B5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5B9B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8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1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20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8a36220094_0_10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g18a36220094_0_1043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8a36220094_0_1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g18a36220094_0_1218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8a36220094_0_1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g18a36220094_0_1304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8a36220094_0_1499:notes"/>
          <p:cNvSpPr/>
          <p:nvPr>
            <p:ph idx="2" type="sldImg"/>
          </p:nvPr>
        </p:nvSpPr>
        <p:spPr>
          <a:xfrm>
            <a:off x="719688" y="1163638"/>
            <a:ext cx="5583600" cy="314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g18a36220094_0_1499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6" name="Google Shape;1026;g18a36220094_0_1499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8a36220094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g18a36220094_0_106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8a36220094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ACES 2.0 School culture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Restorative practices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Family engagement </a:t>
            </a:r>
            <a:endParaRPr/>
          </a:p>
        </p:txBody>
      </p:sp>
      <p:sp>
        <p:nvSpPr>
          <p:cNvPr id="964" name="Google Shape;964;g18a36220094_0_311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9778285605_2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g19778285605_2_98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9778285605_2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g19778285605_2_284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8a36220094_0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9" name="Google Shape;989;g18a36220094_0_687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8a36220094_0_8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g18a36220094_0_866:notes"/>
          <p:cNvSpPr/>
          <p:nvPr>
            <p:ph idx="2" type="sldImg"/>
          </p:nvPr>
        </p:nvSpPr>
        <p:spPr>
          <a:xfrm>
            <a:off x="685787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" y="4571999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" y="5739492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1" name="Google Shape;21;p2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1024507" y="4580708"/>
            <a:ext cx="1167493" cy="2277292"/>
          </a:xfrm>
          <a:custGeom>
            <a:rect b="b" l="l" r="r" t="t"/>
            <a:pathLst>
              <a:path extrusionOk="0" h="2272167" w="1167493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" type="body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2" type="body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3" type="body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9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0" name="Google Shape;830;p10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10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10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10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10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6" name="Google Shape;836;p110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11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11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11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11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11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3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7" name="Google Shape;857;p1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11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11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11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63" name="Google Shape;863;p114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864" name="Google Shape;864;p1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5" name="Google Shape;865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6" name="Google Shape;866;p114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7" name="Google Shape;867;p114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8" name="Google Shape;868;p114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5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1" name="Google Shape;871;p115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11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11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11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6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7" name="Google Shape;877;p11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1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11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11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11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7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4" name="Google Shape;884;p117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117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117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117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11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11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11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8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3" name="Google Shape;893;p11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11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11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9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8" name="Google Shape;898;p119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119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11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11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11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le team">
  <p:cSld name="Whole team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/>
          <p:nvPr>
            <p:ph idx="2" type="pic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3" type="body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2"/>
          <p:cNvSpPr/>
          <p:nvPr>
            <p:ph idx="4" type="pic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2"/>
          <p:cNvSpPr txBox="1"/>
          <p:nvPr>
            <p:ph idx="5" type="body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6" type="body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2"/>
          <p:cNvSpPr/>
          <p:nvPr>
            <p:ph idx="7" type="pic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2"/>
          <p:cNvSpPr txBox="1"/>
          <p:nvPr>
            <p:ph idx="8" type="body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9" type="body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/>
          <p:nvPr>
            <p:ph idx="13" type="pic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2"/>
          <p:cNvSpPr txBox="1"/>
          <p:nvPr>
            <p:ph idx="14" type="body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5" type="body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2"/>
          <p:cNvSpPr/>
          <p:nvPr>
            <p:ph idx="16" type="pic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2"/>
          <p:cNvSpPr txBox="1"/>
          <p:nvPr>
            <p:ph idx="17" type="body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8" type="body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2"/>
          <p:cNvSpPr/>
          <p:nvPr>
            <p:ph idx="19" type="pic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2"/>
          <p:cNvSpPr txBox="1"/>
          <p:nvPr>
            <p:ph idx="20" type="body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2"/>
          <p:cNvSpPr txBox="1"/>
          <p:nvPr>
            <p:ph idx="21" type="body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2"/>
          <p:cNvSpPr/>
          <p:nvPr>
            <p:ph idx="22" type="pic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2"/>
          <p:cNvSpPr txBox="1"/>
          <p:nvPr>
            <p:ph idx="23" type="body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2"/>
          <p:cNvSpPr txBox="1"/>
          <p:nvPr>
            <p:ph idx="24" type="body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2"/>
          <p:cNvSpPr/>
          <p:nvPr>
            <p:ph idx="25" type="pic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2"/>
          <p:cNvSpPr txBox="1"/>
          <p:nvPr>
            <p:ph idx="26" type="body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2"/>
          <p:cNvSpPr txBox="1"/>
          <p:nvPr>
            <p:ph idx="27" type="body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0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5" name="Google Shape;905;p120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6" name="Google Shape;906;p120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12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12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12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21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2" name="Google Shape;912;p12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12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12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12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22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8" name="Google Shape;918;p122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12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12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12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3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itle and Content">
  <p:cSld name="2 Title and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4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14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58" name="Google Shape;158;p1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4"/>
          <p:cNvSpPr txBox="1"/>
          <p:nvPr>
            <p:ph idx="2" type="body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4"/>
          <p:cNvSpPr txBox="1"/>
          <p:nvPr>
            <p:ph idx="3" type="body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4" type="body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1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189" name="Google Shape;189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7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7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17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1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1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1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20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20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20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2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2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Google Shape;218;p2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2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2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Google Shape;227;p23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2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24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4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2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2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2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2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2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6" name="Google Shape;276;p2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2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2" name="Google Shape;282;p30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283" name="Google Shape;28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30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30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3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3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3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3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3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42" name="Google Shape;42;p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4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33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33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33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3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2" name="Google Shape;312;p3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3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7" name="Google Shape;317;p35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35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3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3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4" name="Google Shape;324;p36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6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3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3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1" name="Google Shape;331;p3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3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3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3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7" name="Google Shape;337;p38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3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3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3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4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4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2" name="Google Shape;362;p4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4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4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4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8" name="Google Shape;368;p42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369" name="Google Shape;369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42"/>
          <p:cNvSpPr txBox="1"/>
          <p:nvPr/>
        </p:nvSpPr>
        <p:spPr>
          <a:xfrm>
            <a:off x="6096000" y="235207"/>
            <a:ext cx="5257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42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3" name="Google Shape;373;p42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6" name="Google Shape;376;p43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4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4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4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0" y="0"/>
            <a:ext cx="8025490" cy="6858000"/>
          </a:xfrm>
          <a:custGeom>
            <a:rect b="b" l="l" r="r" t="t"/>
            <a:pathLst>
              <a:path extrusionOk="0" h="6858000" w="802549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subTitle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54" name="Google Shape;54;p5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55" name="Google Shape;55;p5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5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2" name="Google Shape;382;p4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4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4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4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4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9" name="Google Shape;389;p45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45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45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45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4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4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4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8" name="Google Shape;398;p4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4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4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3" name="Google Shape;403;p47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47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4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4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4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0" name="Google Shape;410;p48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48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4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4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4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7" name="Google Shape;417;p4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4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4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4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3" name="Google Shape;423;p5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5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5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5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5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5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5" name="Google Shape;445;p5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5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5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5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1" name="Google Shape;451;p54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452" name="Google Shape;452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4" name="Google Shape;454;p54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54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54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5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9" name="Google Shape;459;p55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5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5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p5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6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5" name="Google Shape;465;p5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5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5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5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5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7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2" name="Google Shape;472;p57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57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57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Google Shape;475;p57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5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5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5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1" name="Google Shape;481;p5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5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5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9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6" name="Google Shape;486;p59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59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5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5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5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3" name="Google Shape;493;p60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0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6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0" name="Google Shape;500;p6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6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p6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6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2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6" name="Google Shape;506;p62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6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6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9" name="Google Shape;509;p6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6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6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64"/>
          <p:cNvSpPr txBox="1"/>
          <p:nvPr/>
        </p:nvSpPr>
        <p:spPr>
          <a:xfrm>
            <a:off x="62467" y="1921125"/>
            <a:ext cx="35928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4"/>
          <p:cNvSpPr txBox="1"/>
          <p:nvPr/>
        </p:nvSpPr>
        <p:spPr>
          <a:xfrm>
            <a:off x="82433" y="3371600"/>
            <a:ext cx="35928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8" name="Google Shape;528;p6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6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6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6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0" y="2285998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flipH="1">
            <a:off x="8597718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 rot="-5400000">
            <a:off x="10344100" y="438098"/>
            <a:ext cx="2285999" cy="1409801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4" name="Google Shape;534;p66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535" name="Google Shape;535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7" name="Google Shape;537;p66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Google Shape;538;p66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9" name="Google Shape;539;p66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7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2" name="Google Shape;542;p67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6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6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6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8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8" name="Google Shape;548;p6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6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6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6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6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5" name="Google Shape;555;p69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69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69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69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6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6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6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0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4" name="Google Shape;564;p7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7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1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9" name="Google Shape;569;p71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71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7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7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7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2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6" name="Google Shape;576;p72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72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7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7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7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3" name="Google Shape;583;p7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7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7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7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4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9" name="Google Shape;589;p74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7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7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7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7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7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8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8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8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8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8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7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9" name="Google Shape;609;p7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7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7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15" name="Google Shape;615;p78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616" name="Google Shape;616;p7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8" name="Google Shape;618;p78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p78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0" name="Google Shape;620;p78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9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3" name="Google Shape;623;p79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79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7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7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9" name="Google Shape;629;p8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8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8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8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8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1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6" name="Google Shape;636;p81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81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81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81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8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2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5" name="Google Shape;645;p82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2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8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0" name="Google Shape;650;p83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3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8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8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7" name="Google Shape;657;p84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p84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8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8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8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4" name="Google Shape;664;p8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8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8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8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6"/>
          <p:cNvSpPr txBox="1"/>
          <p:nvPr>
            <p:ph type="title"/>
          </p:nvPr>
        </p:nvSpPr>
        <p:spPr>
          <a:xfrm rot="5400000">
            <a:off x="7133550" y="1956775"/>
            <a:ext cx="58119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0" name="Google Shape;670;p86"/>
          <p:cNvSpPr txBox="1"/>
          <p:nvPr>
            <p:ph idx="1" type="body"/>
          </p:nvPr>
        </p:nvSpPr>
        <p:spPr>
          <a:xfrm rot="5400000">
            <a:off x="1799250" y="-596225"/>
            <a:ext cx="5811900" cy="7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8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8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8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9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01" name="Google Shape;101;p9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88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3" name="Google Shape;683;p88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84" name="Google Shape;684;p88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85" name="Google Shape;685;p88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9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89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89" name="Google Shape;689;p89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0" name="Google Shape;690;p89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0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90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4" name="Google Shape;694;p90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5" name="Google Shape;695;p90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6" name="Google Shape;696;p90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1"/>
          <p:cNvSpPr txBox="1"/>
          <p:nvPr>
            <p:ph type="title"/>
          </p:nvPr>
        </p:nvSpPr>
        <p:spPr>
          <a:xfrm>
            <a:off x="831852" y="1709741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91"/>
          <p:cNvSpPr txBox="1"/>
          <p:nvPr>
            <p:ph idx="1" type="body"/>
          </p:nvPr>
        </p:nvSpPr>
        <p:spPr>
          <a:xfrm>
            <a:off x="831852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0" name="Google Shape;700;p91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1" name="Google Shape;701;p91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2" name="Google Shape;702;p91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2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92"/>
          <p:cNvSpPr txBox="1"/>
          <p:nvPr>
            <p:ph idx="1" type="body"/>
          </p:nvPr>
        </p:nvSpPr>
        <p:spPr>
          <a:xfrm>
            <a:off x="838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92"/>
          <p:cNvSpPr txBox="1"/>
          <p:nvPr>
            <p:ph idx="2" type="body"/>
          </p:nvPr>
        </p:nvSpPr>
        <p:spPr>
          <a:xfrm>
            <a:off x="6172202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92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8" name="Google Shape;708;p92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9" name="Google Shape;709;p92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3"/>
          <p:cNvSpPr txBox="1"/>
          <p:nvPr>
            <p:ph type="title"/>
          </p:nvPr>
        </p:nvSpPr>
        <p:spPr>
          <a:xfrm>
            <a:off x="839789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93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3" name="Google Shape;713;p93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4" name="Google Shape;714;p93"/>
          <p:cNvSpPr txBox="1"/>
          <p:nvPr>
            <p:ph idx="3" type="body"/>
          </p:nvPr>
        </p:nvSpPr>
        <p:spPr>
          <a:xfrm>
            <a:off x="6172202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5" name="Google Shape;715;p93"/>
          <p:cNvSpPr txBox="1"/>
          <p:nvPr>
            <p:ph idx="4" type="body"/>
          </p:nvPr>
        </p:nvSpPr>
        <p:spPr>
          <a:xfrm>
            <a:off x="6172202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6" name="Google Shape;716;p93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7" name="Google Shape;717;p93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8" name="Google Shape;718;p93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4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21" name="Google Shape;721;p94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22" name="Google Shape;722;p94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5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95"/>
          <p:cNvSpPr txBox="1"/>
          <p:nvPr>
            <p:ph idx="1" type="body"/>
          </p:nvPr>
        </p:nvSpPr>
        <p:spPr>
          <a:xfrm>
            <a:off x="5183188" y="987428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6" name="Google Shape;726;p95"/>
          <p:cNvSpPr txBox="1"/>
          <p:nvPr>
            <p:ph idx="2" type="body"/>
          </p:nvPr>
        </p:nvSpPr>
        <p:spPr>
          <a:xfrm>
            <a:off x="839788" y="2057401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7" name="Google Shape;727;p95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28" name="Google Shape;728;p95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29" name="Google Shape;729;p95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6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96"/>
          <p:cNvSpPr/>
          <p:nvPr>
            <p:ph idx="2" type="pic"/>
          </p:nvPr>
        </p:nvSpPr>
        <p:spPr>
          <a:xfrm>
            <a:off x="5183188" y="987428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3" name="Google Shape;733;p96"/>
          <p:cNvSpPr txBox="1"/>
          <p:nvPr>
            <p:ph idx="1" type="body"/>
          </p:nvPr>
        </p:nvSpPr>
        <p:spPr>
          <a:xfrm>
            <a:off x="839788" y="2057401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4" name="Google Shape;734;p96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35" name="Google Shape;735;p96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36" name="Google Shape;736;p96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7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97"/>
          <p:cNvSpPr txBox="1"/>
          <p:nvPr>
            <p:ph idx="1" type="body"/>
          </p:nvPr>
        </p:nvSpPr>
        <p:spPr>
          <a:xfrm rot="5400000">
            <a:off x="3920401" y="-1256574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97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1" name="Google Shape;741;p97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2" name="Google Shape;742;p97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Chart 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07" name="Google Shape;107;p10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0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8"/>
          <p:cNvSpPr txBox="1"/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5" name="Google Shape;745;p98"/>
          <p:cNvSpPr txBox="1"/>
          <p:nvPr>
            <p:ph idx="1" type="body"/>
          </p:nvPr>
        </p:nvSpPr>
        <p:spPr>
          <a:xfrm rot="5400000">
            <a:off x="1799402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6" name="Google Shape;746;p98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7" name="Google Shape;747;p98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8" name="Google Shape;748;p98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0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10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10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2" name="Google Shape;772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7800" y="4744125"/>
            <a:ext cx="13906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1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5" name="Google Shape;775;p10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101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101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10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1" name="Google Shape;781;p102"/>
          <p:cNvGrpSpPr/>
          <p:nvPr/>
        </p:nvGrpSpPr>
        <p:grpSpPr>
          <a:xfrm>
            <a:off x="62471" y="44450"/>
            <a:ext cx="4071592" cy="1513047"/>
            <a:chOff x="199253" y="-3175"/>
            <a:chExt cx="4071592" cy="1513047"/>
          </a:xfrm>
        </p:grpSpPr>
        <p:pic>
          <p:nvPicPr>
            <p:cNvPr id="782" name="Google Shape;782;p10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1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4" name="Google Shape;784;p102"/>
          <p:cNvSpPr txBox="1"/>
          <p:nvPr/>
        </p:nvSpPr>
        <p:spPr>
          <a:xfrm>
            <a:off x="6096000" y="235207"/>
            <a:ext cx="525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5" name="Google Shape;785;p102"/>
          <p:cNvCxnSpPr/>
          <p:nvPr/>
        </p:nvCxnSpPr>
        <p:spPr>
          <a:xfrm>
            <a:off x="0" y="1677432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102"/>
          <p:cNvSpPr txBox="1"/>
          <p:nvPr>
            <p:ph idx="1" type="body"/>
          </p:nvPr>
        </p:nvSpPr>
        <p:spPr>
          <a:xfrm>
            <a:off x="584200" y="16774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3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9" name="Google Shape;789;p103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103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103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10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4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5" name="Google Shape;795;p10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10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10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10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10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5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2" name="Google Shape;802;p105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105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105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105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105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105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105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6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1" name="Google Shape;811;p106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106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10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7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6" name="Google Shape;816;p107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107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107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10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10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8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3" name="Google Shape;823;p108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4" name="Google Shape;824;p108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108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10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10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09.xml"/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50.png"/><Relationship Id="rId9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5.png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5.png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5.png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6" Type="http://schemas.openxmlformats.org/officeDocument/2006/relationships/theme" Target="../theme/theme11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image" Target="../media/image5.png"/><Relationship Id="rId2" Type="http://schemas.openxmlformats.org/officeDocument/2006/relationships/image" Target="../media/image50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01.xml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1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842" name="Google Shape;842;p1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3" name="Google Shape;843;p111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111"/>
          <p:cNvSpPr txBox="1"/>
          <p:nvPr/>
        </p:nvSpPr>
        <p:spPr>
          <a:xfrm>
            <a:off x="62467" y="1687751"/>
            <a:ext cx="5183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HMH Dosage</a:t>
            </a:r>
            <a:endParaRPr/>
          </a:p>
        </p:txBody>
      </p:sp>
      <p:grpSp>
        <p:nvGrpSpPr>
          <p:cNvPr id="845" name="Google Shape;845;p111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846" name="Google Shape;846;p1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111"/>
            <p:cNvPicPr preferRelativeResize="0"/>
            <p:nvPr/>
          </p:nvPicPr>
          <p:blipFill rotWithShape="1">
            <a:blip r:embed="rId3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8" name="Google Shape;848;p111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A</a:t>
            </a:r>
            <a:r>
              <a:rPr b="1" lang="en-US" sz="1600">
                <a:solidFill>
                  <a:schemeClr val="accent2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C</a:t>
            </a:r>
            <a:r>
              <a:rPr b="1" lang="en-US" sz="1600">
                <a:solidFill>
                  <a:schemeClr val="accent2"/>
                </a:solidFill>
              </a:rPr>
              <a:t>ollaboration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E</a:t>
            </a:r>
            <a:r>
              <a:rPr b="1" lang="en-US" sz="1600">
                <a:solidFill>
                  <a:schemeClr val="accent2"/>
                </a:solidFill>
              </a:rPr>
              <a:t>quity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S</a:t>
            </a:r>
            <a:r>
              <a:rPr b="1" lang="en-US" sz="1600">
                <a:solidFill>
                  <a:schemeClr val="accent2"/>
                </a:solidFill>
              </a:rPr>
              <a:t>upport </a:t>
            </a:r>
            <a:endParaRPr b="1" sz="1600">
              <a:solidFill>
                <a:schemeClr val="accent2"/>
              </a:solidFill>
            </a:endParaRPr>
          </a:p>
        </p:txBody>
      </p:sp>
      <p:sp>
        <p:nvSpPr>
          <p:cNvPr id="849" name="Google Shape;849;p111"/>
          <p:cNvSpPr txBox="1"/>
          <p:nvPr/>
        </p:nvSpPr>
        <p:spPr>
          <a:xfrm>
            <a:off x="7776400" y="602047"/>
            <a:ext cx="389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pic>
        <p:nvPicPr>
          <p:cNvPr id="850" name="Google Shape;850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660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166" name="Google Shape;16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5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15"/>
          <p:cNvSpPr txBox="1"/>
          <p:nvPr/>
        </p:nvSpPr>
        <p:spPr>
          <a:xfrm>
            <a:off x="-68133" y="1642750"/>
            <a:ext cx="5643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Principal Information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at School: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as a Principal: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r>
              <a:rPr b="1" i="0" lang="en-US" sz="1800" u="none" cap="none" strike="noStrik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Status: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Date of Authorization/Certification or Evaluation/ Recertification: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areas of focus: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Enrollment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SY2023 Enrollment: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SY2022 Enrollment: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Enrollment: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7526461" y="1659340"/>
            <a:ext cx="6101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Staffing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First Year Teachers: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Vacancies: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Personalized Learning Cohort</a:t>
            </a:r>
            <a:endParaRPr b="1"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1 (SY22 Implementation)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2 (SY23 Implementation)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3 (SY24 Implementation)</a:t>
            </a:r>
            <a:endParaRPr b="1" sz="16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Learners: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Gifted: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5699400" y="259400"/>
            <a:ext cx="53568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0E9820"/>
                </a:solidFill>
                <a:latin typeface="Calibri"/>
                <a:ea typeface="Calibri"/>
                <a:cs typeface="Calibri"/>
                <a:sym typeface="Calibri"/>
              </a:rPr>
              <a:t>Signature Programming</a:t>
            </a:r>
            <a:endParaRPr b="1" sz="4400">
              <a:solidFill>
                <a:srgbClr val="0E98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94500" y="621125"/>
            <a:ext cx="753575" cy="77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5"/>
          <p:cNvGrpSpPr/>
          <p:nvPr/>
        </p:nvGrpSpPr>
        <p:grpSpPr>
          <a:xfrm>
            <a:off x="170548" y="5425404"/>
            <a:ext cx="13519662" cy="983271"/>
            <a:chOff x="585125" y="5273004"/>
            <a:chExt cx="10140000" cy="983271"/>
          </a:xfrm>
        </p:grpSpPr>
        <p:sp>
          <p:nvSpPr>
            <p:cNvPr id="173" name="Google Shape;173;p15"/>
            <p:cNvSpPr txBox="1"/>
            <p:nvPr/>
          </p:nvSpPr>
          <p:spPr>
            <a:xfrm>
              <a:off x="967200" y="5348175"/>
              <a:ext cx="51729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Ensuring Equitable Funding 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Increasing Access to Effective Leaders and Teachers 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15"/>
            <p:cNvPicPr preferRelativeResize="0"/>
            <p:nvPr/>
          </p:nvPicPr>
          <p:blipFill rotWithShape="1">
            <a:blip r:embed="rId3">
              <a:alphaModFix/>
            </a:blip>
            <a:srcRect b="72006" l="0" r="92180" t="18515"/>
            <a:stretch/>
          </p:blipFill>
          <p:spPr>
            <a:xfrm>
              <a:off x="585125" y="5273004"/>
              <a:ext cx="473375" cy="343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5"/>
            <p:cNvPicPr preferRelativeResize="0"/>
            <p:nvPr/>
          </p:nvPicPr>
          <p:blipFill rotWithShape="1">
            <a:blip r:embed="rId3">
              <a:alphaModFix/>
            </a:blip>
            <a:srcRect b="57108" l="0" r="92732" t="33414"/>
            <a:stretch/>
          </p:blipFill>
          <p:spPr>
            <a:xfrm>
              <a:off x="629697" y="5652187"/>
              <a:ext cx="384243" cy="3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5"/>
            <p:cNvPicPr preferRelativeResize="0"/>
            <p:nvPr/>
          </p:nvPicPr>
          <p:blipFill rotWithShape="1">
            <a:blip r:embed="rId3">
              <a:alphaModFix/>
            </a:blip>
            <a:srcRect b="24399" l="0" r="92425" t="65206"/>
            <a:stretch/>
          </p:blipFill>
          <p:spPr>
            <a:xfrm>
              <a:off x="6530949" y="5280426"/>
              <a:ext cx="384251" cy="31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 b="7656" l="0" r="92732" t="79876"/>
            <a:stretch/>
          </p:blipFill>
          <p:spPr>
            <a:xfrm>
              <a:off x="6471775" y="5604866"/>
              <a:ext cx="384251" cy="394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5"/>
            <p:cNvSpPr txBox="1"/>
            <p:nvPr/>
          </p:nvSpPr>
          <p:spPr>
            <a:xfrm>
              <a:off x="6779825" y="5322000"/>
              <a:ext cx="39453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Special Populations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Access to Advanced Coursework 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180" name="Google Shape;18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5"/>
            <p:cNvPicPr preferRelativeResize="0"/>
            <p:nvPr/>
          </p:nvPicPr>
          <p:blipFill rotWithShape="1">
            <a:blip r:embed="rId5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5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A</a:t>
            </a:r>
            <a:r>
              <a:rPr b="1" lang="en-US" sz="1600">
                <a:solidFill>
                  <a:srgbClr val="ED7D31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C</a:t>
            </a:r>
            <a:r>
              <a:rPr b="1" lang="en-US" sz="1600">
                <a:solidFill>
                  <a:srgbClr val="ED7D31"/>
                </a:solidFill>
              </a:rPr>
              <a:t>ollaboration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E</a:t>
            </a:r>
            <a:r>
              <a:rPr b="1" lang="en-US" sz="1600">
                <a:solidFill>
                  <a:srgbClr val="ED7D31"/>
                </a:solidFill>
              </a:rPr>
              <a:t>quity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S</a:t>
            </a:r>
            <a:r>
              <a:rPr b="1" lang="en-US" sz="1600">
                <a:solidFill>
                  <a:srgbClr val="ED7D31"/>
                </a:solidFill>
              </a:rPr>
              <a:t>upport </a:t>
            </a:r>
            <a:endParaRPr b="1" sz="1600">
              <a:solidFill>
                <a:srgbClr val="ED7D3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253" name="Google Shape;253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7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27"/>
          <p:cNvSpPr txBox="1"/>
          <p:nvPr/>
        </p:nvSpPr>
        <p:spPr>
          <a:xfrm>
            <a:off x="-617000" y="1606690"/>
            <a:ext cx="5158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Attendance*	</a:t>
            </a:r>
            <a:endParaRPr sz="2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27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27"/>
          <p:cNvSpPr txBox="1"/>
          <p:nvPr/>
        </p:nvSpPr>
        <p:spPr>
          <a:xfrm>
            <a:off x="5460095" y="204177"/>
            <a:ext cx="62046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Whole Child and Intervention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58" name="Google Shape;25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6200" y="806675"/>
            <a:ext cx="76200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7"/>
          <p:cNvGrpSpPr/>
          <p:nvPr/>
        </p:nvGrpSpPr>
        <p:grpSpPr>
          <a:xfrm>
            <a:off x="285765" y="5528100"/>
            <a:ext cx="11117922" cy="947700"/>
            <a:chOff x="55675" y="5455850"/>
            <a:chExt cx="8338650" cy="947700"/>
          </a:xfrm>
        </p:grpSpPr>
        <p:sp>
          <p:nvSpPr>
            <p:cNvPr id="260" name="Google Shape;260;p27"/>
            <p:cNvSpPr txBox="1"/>
            <p:nvPr/>
          </p:nvSpPr>
          <p:spPr>
            <a:xfrm>
              <a:off x="409225" y="5495450"/>
              <a:ext cx="79851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Addressing disproportionate discipline practices 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Calibri"/>
                  <a:ea typeface="Calibri"/>
                  <a:cs typeface="Calibri"/>
                  <a:sym typeface="Calibri"/>
                </a:rPr>
                <a:t>Integrating social, emotional and academic practices </a:t>
              </a:r>
              <a:endParaRPr b="1" sz="11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27"/>
            <p:cNvPicPr preferRelativeResize="0"/>
            <p:nvPr/>
          </p:nvPicPr>
          <p:blipFill rotWithShape="1">
            <a:blip r:embed="rId3">
              <a:alphaModFix/>
            </a:blip>
            <a:srcRect b="87824" l="47819" r="43070" t="0"/>
            <a:stretch/>
          </p:blipFill>
          <p:spPr>
            <a:xfrm>
              <a:off x="55675" y="5455850"/>
              <a:ext cx="353551" cy="282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/>
          </a:blip>
          <a:srcRect b="69292" l="47819" r="43070" t="17831"/>
          <a:stretch/>
        </p:blipFill>
        <p:spPr>
          <a:xfrm>
            <a:off x="285767" y="5829925"/>
            <a:ext cx="471401" cy="29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7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264" name="Google Shape;264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7"/>
            <p:cNvPicPr preferRelativeResize="0"/>
            <p:nvPr/>
          </p:nvPicPr>
          <p:blipFill rotWithShape="1">
            <a:blip r:embed="rId5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27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A</a:t>
            </a:r>
            <a:r>
              <a:rPr b="1" lang="en-US" sz="1600">
                <a:solidFill>
                  <a:schemeClr val="accent2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C</a:t>
            </a:r>
            <a:r>
              <a:rPr b="1" lang="en-US" sz="1600">
                <a:solidFill>
                  <a:schemeClr val="accent2"/>
                </a:solidFill>
              </a:rPr>
              <a:t>ollaboration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E</a:t>
            </a:r>
            <a:r>
              <a:rPr b="1" lang="en-US" sz="1600">
                <a:solidFill>
                  <a:schemeClr val="accent2"/>
                </a:solidFill>
              </a:rPr>
              <a:t>quity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S</a:t>
            </a:r>
            <a:r>
              <a:rPr b="1" lang="en-US" sz="1600">
                <a:solidFill>
                  <a:schemeClr val="accent2"/>
                </a:solidFill>
              </a:rPr>
              <a:t>upport </a:t>
            </a:r>
            <a:endParaRPr b="1" sz="1600">
              <a:solidFill>
                <a:schemeClr val="accent2"/>
              </a:solidFill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6822843" y="2405797"/>
            <a:ext cx="5183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Suspension Rate by Subgroup</a:t>
            </a:r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6700741" y="1608615"/>
            <a:ext cx="518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Behavior*</a:t>
            </a:r>
            <a:endParaRPr/>
          </a:p>
        </p:txBody>
      </p:sp>
      <p:sp>
        <p:nvSpPr>
          <p:cNvPr id="269" name="Google Shape;269;p27"/>
          <p:cNvSpPr txBox="1"/>
          <p:nvPr/>
        </p:nvSpPr>
        <p:spPr>
          <a:xfrm>
            <a:off x="6801953" y="2084873"/>
            <a:ext cx="5183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OSS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Suspension Rate = 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343" name="Google Shape;343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9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39"/>
          <p:cNvSpPr txBox="1"/>
          <p:nvPr/>
        </p:nvSpPr>
        <p:spPr>
          <a:xfrm>
            <a:off x="5699400" y="259400"/>
            <a:ext cx="53568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Curriculum and Instruction</a:t>
            </a:r>
            <a:endParaRPr b="1"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9633" y="639115"/>
            <a:ext cx="866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9"/>
          <p:cNvPicPr preferRelativeResize="0"/>
          <p:nvPr/>
        </p:nvPicPr>
        <p:blipFill rotWithShape="1">
          <a:blip r:embed="rId3">
            <a:alphaModFix/>
          </a:blip>
          <a:srcRect b="41752" l="0" r="92495" t="49038"/>
          <a:stretch/>
        </p:blipFill>
        <p:spPr>
          <a:xfrm>
            <a:off x="257567" y="5875284"/>
            <a:ext cx="436199" cy="2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 txBox="1"/>
          <p:nvPr/>
        </p:nvSpPr>
        <p:spPr>
          <a:xfrm>
            <a:off x="571267" y="5588525"/>
            <a:ext cx="5615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Partnering with families and communities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39"/>
          <p:cNvPicPr preferRelativeResize="0"/>
          <p:nvPr/>
        </p:nvPicPr>
        <p:blipFill rotWithShape="1">
          <a:blip r:embed="rId3">
            <a:alphaModFix/>
          </a:blip>
          <a:srcRect b="55128" l="48573" r="44165" t="30359"/>
          <a:stretch/>
        </p:blipFill>
        <p:spPr>
          <a:xfrm>
            <a:off x="5877901" y="5588526"/>
            <a:ext cx="436199" cy="3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 txBox="1"/>
          <p:nvPr/>
        </p:nvSpPr>
        <p:spPr>
          <a:xfrm>
            <a:off x="6197167" y="5588525"/>
            <a:ext cx="6051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Access to High-Quality Instructional Programming and Materials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39"/>
          <p:cNvPicPr preferRelativeResize="0"/>
          <p:nvPr/>
        </p:nvPicPr>
        <p:blipFill rotWithShape="1">
          <a:blip r:embed="rId3">
            <a:alphaModFix/>
          </a:blip>
          <a:srcRect b="89267" l="897" r="93502" t="0"/>
          <a:stretch/>
        </p:blipFill>
        <p:spPr>
          <a:xfrm>
            <a:off x="309317" y="5529325"/>
            <a:ext cx="332700" cy="28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39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353" name="Google Shape;353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39"/>
            <p:cNvPicPr preferRelativeResize="0"/>
            <p:nvPr/>
          </p:nvPicPr>
          <p:blipFill rotWithShape="1">
            <a:blip r:embed="rId5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39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A</a:t>
            </a:r>
            <a:r>
              <a:rPr b="1" lang="en-US" sz="1600">
                <a:solidFill>
                  <a:schemeClr val="accent2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C</a:t>
            </a:r>
            <a:r>
              <a:rPr b="1" lang="en-US" sz="1600">
                <a:solidFill>
                  <a:schemeClr val="accent2"/>
                </a:solidFill>
              </a:rPr>
              <a:t>ollaboration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E</a:t>
            </a:r>
            <a:r>
              <a:rPr b="1" lang="en-US" sz="1600">
                <a:solidFill>
                  <a:schemeClr val="accent2"/>
                </a:solidFill>
              </a:rPr>
              <a:t>quity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S</a:t>
            </a:r>
            <a:r>
              <a:rPr b="1" lang="en-US" sz="1600">
                <a:solidFill>
                  <a:schemeClr val="accent2"/>
                </a:solidFill>
              </a:rPr>
              <a:t>upport </a:t>
            </a:r>
            <a:endParaRPr b="1" sz="1600">
              <a:solidFill>
                <a:schemeClr val="accent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429" name="Google Shape;42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51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51"/>
          <p:cNvSpPr txBox="1"/>
          <p:nvPr/>
        </p:nvSpPr>
        <p:spPr>
          <a:xfrm>
            <a:off x="8744733" y="702697"/>
            <a:ext cx="389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endParaRPr>
              <a:solidFill>
                <a:srgbClr val="0E6F98"/>
              </a:solidFill>
            </a:endParaRPr>
          </a:p>
        </p:txBody>
      </p:sp>
      <p:sp>
        <p:nvSpPr>
          <p:cNvPr id="432" name="Google Shape;432;p51"/>
          <p:cNvSpPr txBox="1"/>
          <p:nvPr/>
        </p:nvSpPr>
        <p:spPr>
          <a:xfrm>
            <a:off x="62467" y="1690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Priority Need: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51"/>
          <p:cNvPicPr preferRelativeResize="0"/>
          <p:nvPr/>
        </p:nvPicPr>
        <p:blipFill rotWithShape="1">
          <a:blip r:embed="rId2">
            <a:alphaModFix/>
          </a:blip>
          <a:srcRect b="89267" l="897" r="93502" t="0"/>
          <a:stretch/>
        </p:blipFill>
        <p:spPr>
          <a:xfrm>
            <a:off x="234250" y="5802700"/>
            <a:ext cx="332700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1"/>
          <p:cNvSpPr txBox="1"/>
          <p:nvPr/>
        </p:nvSpPr>
        <p:spPr>
          <a:xfrm>
            <a:off x="624867" y="5768875"/>
            <a:ext cx="561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/>
          </a:p>
        </p:txBody>
      </p:sp>
      <p:grpSp>
        <p:nvGrpSpPr>
          <p:cNvPr id="435" name="Google Shape;435;p51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436" name="Google Shape;436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51"/>
            <p:cNvPicPr preferRelativeResize="0"/>
            <p:nvPr/>
          </p:nvPicPr>
          <p:blipFill rotWithShape="1">
            <a:blip r:embed="rId4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8" name="Google Shape;438;p51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A</a:t>
            </a:r>
            <a:r>
              <a:rPr b="1" lang="en-US" sz="1600">
                <a:solidFill>
                  <a:srgbClr val="ED7D31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C</a:t>
            </a:r>
            <a:r>
              <a:rPr b="1" lang="en-US" sz="1600">
                <a:solidFill>
                  <a:srgbClr val="ED7D31"/>
                </a:solidFill>
              </a:rPr>
              <a:t>ollaboration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E</a:t>
            </a:r>
            <a:r>
              <a:rPr b="1" lang="en-US" sz="1600">
                <a:solidFill>
                  <a:srgbClr val="ED7D31"/>
                </a:solidFill>
              </a:rPr>
              <a:t>quity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S</a:t>
            </a:r>
            <a:r>
              <a:rPr b="1" lang="en-US" sz="1600">
                <a:solidFill>
                  <a:srgbClr val="ED7D31"/>
                </a:solidFill>
              </a:rPr>
              <a:t>upport </a:t>
            </a:r>
            <a:endParaRPr b="1" sz="1600">
              <a:solidFill>
                <a:srgbClr val="ED7D3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3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512" name="Google Shape;512;p6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63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4" name="Google Shape;514;p63"/>
          <p:cNvSpPr txBox="1"/>
          <p:nvPr/>
        </p:nvSpPr>
        <p:spPr>
          <a:xfrm>
            <a:off x="6260800" y="181525"/>
            <a:ext cx="574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b="1" sz="4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EOG SY22</a:t>
            </a:r>
            <a:endParaRPr b="1" sz="4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63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516" name="Google Shape;516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63"/>
            <p:cNvPicPr preferRelativeResize="0"/>
            <p:nvPr/>
          </p:nvPicPr>
          <p:blipFill rotWithShape="1">
            <a:blip r:embed="rId3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63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A</a:t>
            </a:r>
            <a:r>
              <a:rPr b="1" lang="en-US" sz="1600">
                <a:solidFill>
                  <a:srgbClr val="ED7D31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C</a:t>
            </a:r>
            <a:r>
              <a:rPr b="1" lang="en-US" sz="1600">
                <a:solidFill>
                  <a:srgbClr val="ED7D31"/>
                </a:solidFill>
              </a:rPr>
              <a:t>ollaboration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E</a:t>
            </a:r>
            <a:r>
              <a:rPr b="1" lang="en-US" sz="1600">
                <a:solidFill>
                  <a:srgbClr val="ED7D31"/>
                </a:solidFill>
              </a:rPr>
              <a:t>quity</a:t>
            </a:r>
            <a:endParaRPr b="1"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72C4"/>
                </a:solidFill>
              </a:rPr>
              <a:t>S</a:t>
            </a:r>
            <a:r>
              <a:rPr b="1" lang="en-US" sz="1600">
                <a:solidFill>
                  <a:srgbClr val="ED7D31"/>
                </a:solidFill>
              </a:rPr>
              <a:t>upport </a:t>
            </a:r>
            <a:endParaRPr b="1" sz="1600">
              <a:solidFill>
                <a:srgbClr val="ED7D31"/>
              </a:solidFill>
            </a:endParaRPr>
          </a:p>
        </p:txBody>
      </p:sp>
      <p:pic>
        <p:nvPicPr>
          <p:cNvPr id="519" name="Google Shape;51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967" y="5838297"/>
            <a:ext cx="5486400" cy="247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/>
          <p:nvPr/>
        </p:nvSpPr>
        <p:spPr>
          <a:xfrm>
            <a:off x="0" y="6175312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595" name="Google Shape;595;p7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75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75"/>
          <p:cNvSpPr txBox="1"/>
          <p:nvPr/>
        </p:nvSpPr>
        <p:spPr>
          <a:xfrm>
            <a:off x="8229200" y="77522"/>
            <a:ext cx="389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MAP Data </a:t>
            </a:r>
            <a:endParaRPr/>
          </a:p>
        </p:txBody>
      </p:sp>
      <p:sp>
        <p:nvSpPr>
          <p:cNvPr id="598" name="Google Shape;598;p75"/>
          <p:cNvSpPr txBox="1"/>
          <p:nvPr/>
        </p:nvSpPr>
        <p:spPr>
          <a:xfrm>
            <a:off x="-400" y="1595100"/>
            <a:ext cx="6757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Subgroup Comparison Projected Proficient and Above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75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600" name="Google Shape;600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75"/>
            <p:cNvPicPr preferRelativeResize="0"/>
            <p:nvPr/>
          </p:nvPicPr>
          <p:blipFill rotWithShape="1">
            <a:blip r:embed="rId3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2" name="Google Shape;602;p75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A</a:t>
            </a:r>
            <a:r>
              <a:rPr b="1" lang="en-US" sz="1600">
                <a:solidFill>
                  <a:schemeClr val="accent2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C</a:t>
            </a:r>
            <a:r>
              <a:rPr b="1" lang="en-US" sz="1600">
                <a:solidFill>
                  <a:schemeClr val="accent2"/>
                </a:solidFill>
              </a:rPr>
              <a:t>ollaboration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E</a:t>
            </a:r>
            <a:r>
              <a:rPr b="1" lang="en-US" sz="1600">
                <a:solidFill>
                  <a:schemeClr val="accent2"/>
                </a:solidFill>
              </a:rPr>
              <a:t>quity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S</a:t>
            </a:r>
            <a:r>
              <a:rPr b="1" lang="en-US" sz="1600">
                <a:solidFill>
                  <a:schemeClr val="accent2"/>
                </a:solidFill>
              </a:rPr>
              <a:t>upport </a:t>
            </a:r>
            <a:endParaRPr b="1" sz="1600">
              <a:solidFill>
                <a:schemeClr val="accent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7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87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87"/>
          <p:cNvSpPr txBox="1"/>
          <p:nvPr>
            <p:ph idx="10" type="dt"/>
          </p:nvPr>
        </p:nvSpPr>
        <p:spPr>
          <a:xfrm>
            <a:off x="838201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87"/>
          <p:cNvSpPr txBox="1"/>
          <p:nvPr>
            <p:ph idx="11" type="ftr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87"/>
          <p:cNvSpPr txBox="1"/>
          <p:nvPr>
            <p:ph idx="12" type="sldNum"/>
          </p:nvPr>
        </p:nvSpPr>
        <p:spPr>
          <a:xfrm>
            <a:off x="8610602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9"/>
          <p:cNvSpPr/>
          <p:nvPr/>
        </p:nvSpPr>
        <p:spPr>
          <a:xfrm>
            <a:off x="0" y="6173425"/>
            <a:ext cx="12192000" cy="682800"/>
          </a:xfrm>
          <a:prstGeom prst="rect">
            <a:avLst/>
          </a:prstGeom>
          <a:solidFill>
            <a:srgbClr val="0E6F98"/>
          </a:solidFill>
          <a:ln cap="flat" cmpd="sng" w="9525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S_CMYK_white_horizontal.png" id="751" name="Google Shape;751;p9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82297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99"/>
          <p:cNvCxnSpPr/>
          <p:nvPr/>
        </p:nvCxnSpPr>
        <p:spPr>
          <a:xfrm>
            <a:off x="0" y="1642739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6F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3" name="Google Shape;753;p99"/>
          <p:cNvSpPr txBox="1"/>
          <p:nvPr/>
        </p:nvSpPr>
        <p:spPr>
          <a:xfrm>
            <a:off x="7776400" y="602047"/>
            <a:ext cx="389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sp>
        <p:nvSpPr>
          <p:cNvPr id="754" name="Google Shape;754;p99"/>
          <p:cNvSpPr txBox="1"/>
          <p:nvPr/>
        </p:nvSpPr>
        <p:spPr>
          <a:xfrm>
            <a:off x="62467" y="1921125"/>
            <a:ext cx="35928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99"/>
          <p:cNvSpPr txBox="1"/>
          <p:nvPr/>
        </p:nvSpPr>
        <p:spPr>
          <a:xfrm>
            <a:off x="82433" y="3371600"/>
            <a:ext cx="35928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99"/>
          <p:cNvSpPr txBox="1"/>
          <p:nvPr/>
        </p:nvSpPr>
        <p:spPr>
          <a:xfrm>
            <a:off x="82433" y="1608622"/>
            <a:ext cx="9193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NWEA MAP Assessment Results</a:t>
            </a:r>
            <a:endParaRPr sz="24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" name="Google Shape;757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1660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9"/>
          <p:cNvPicPr preferRelativeResize="0"/>
          <p:nvPr/>
        </p:nvPicPr>
        <p:blipFill rotWithShape="1">
          <a:blip r:embed="rId3">
            <a:alphaModFix/>
          </a:blip>
          <a:srcRect b="89267" l="897" r="93502" t="0"/>
          <a:stretch/>
        </p:blipFill>
        <p:spPr>
          <a:xfrm>
            <a:off x="7777317" y="5831775"/>
            <a:ext cx="332700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99"/>
          <p:cNvSpPr txBox="1"/>
          <p:nvPr/>
        </p:nvSpPr>
        <p:spPr>
          <a:xfrm>
            <a:off x="8110033" y="5588425"/>
            <a:ext cx="5887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Equitable Learning Environments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0" name="Google Shape;760;p99"/>
          <p:cNvPicPr preferRelativeResize="0"/>
          <p:nvPr/>
        </p:nvPicPr>
        <p:blipFill rotWithShape="1">
          <a:blip r:embed="rId3">
            <a:alphaModFix/>
          </a:blip>
          <a:srcRect b="22755" l="47531" r="44304" t="65229"/>
          <a:stretch/>
        </p:blipFill>
        <p:spPr>
          <a:xfrm>
            <a:off x="7727067" y="5545425"/>
            <a:ext cx="433232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99"/>
          <p:cNvSpPr txBox="1"/>
          <p:nvPr/>
        </p:nvSpPr>
        <p:spPr>
          <a:xfrm>
            <a:off x="107067" y="2163250"/>
            <a:ext cx="4127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99"/>
          <p:cNvSpPr txBox="1"/>
          <p:nvPr/>
        </p:nvSpPr>
        <p:spPr>
          <a:xfrm>
            <a:off x="127600" y="3603000"/>
            <a:ext cx="4217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99"/>
          <p:cNvGrpSpPr/>
          <p:nvPr/>
        </p:nvGrpSpPr>
        <p:grpSpPr>
          <a:xfrm>
            <a:off x="62464" y="44450"/>
            <a:ext cx="1876348" cy="1513047"/>
            <a:chOff x="199253" y="-3175"/>
            <a:chExt cx="1407296" cy="1513047"/>
          </a:xfrm>
        </p:grpSpPr>
        <p:pic>
          <p:nvPicPr>
            <p:cNvPr id="764" name="Google Shape;764;p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99"/>
            <p:cNvPicPr preferRelativeResize="0"/>
            <p:nvPr/>
          </p:nvPicPr>
          <p:blipFill rotWithShape="1">
            <a:blip r:embed="rId5">
              <a:alphaModFix/>
            </a:blip>
            <a:srcRect b="0" l="0" r="104749" t="0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6" name="Google Shape;766;p99"/>
          <p:cNvSpPr txBox="1"/>
          <p:nvPr/>
        </p:nvSpPr>
        <p:spPr>
          <a:xfrm>
            <a:off x="1893567" y="302500"/>
            <a:ext cx="3623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A</a:t>
            </a:r>
            <a:r>
              <a:rPr b="1" lang="en-US" sz="1600">
                <a:solidFill>
                  <a:schemeClr val="accent2"/>
                </a:solidFill>
              </a:rPr>
              <a:t>ccountability</a:t>
            </a:r>
            <a:r>
              <a:rPr b="1" lang="en-US" sz="1600"/>
              <a:t>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C</a:t>
            </a:r>
            <a:r>
              <a:rPr b="1" lang="en-US" sz="1600">
                <a:solidFill>
                  <a:schemeClr val="accent2"/>
                </a:solidFill>
              </a:rPr>
              <a:t>ollaboration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E</a:t>
            </a:r>
            <a:r>
              <a:rPr b="1" lang="en-US" sz="1600">
                <a:solidFill>
                  <a:schemeClr val="accent2"/>
                </a:solidFill>
              </a:rPr>
              <a:t>quity</a:t>
            </a:r>
            <a:endParaRPr b="1"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</a:rPr>
              <a:t>S</a:t>
            </a:r>
            <a:r>
              <a:rPr b="1" lang="en-US" sz="1600">
                <a:solidFill>
                  <a:schemeClr val="accent2"/>
                </a:solidFill>
              </a:rPr>
              <a:t>upport </a:t>
            </a:r>
            <a:endParaRPr b="1" sz="1600">
              <a:solidFill>
                <a:schemeClr val="accent2"/>
              </a:solidFill>
            </a:endParaRPr>
          </a:p>
        </p:txBody>
      </p:sp>
      <p:sp>
        <p:nvSpPr>
          <p:cNvPr id="767" name="Google Shape;767;p99"/>
          <p:cNvSpPr txBox="1"/>
          <p:nvPr/>
        </p:nvSpPr>
        <p:spPr>
          <a:xfrm>
            <a:off x="127600" y="4563013"/>
            <a:ext cx="6757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Fluency Universal Screener Flag (K-1 students)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23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Preparing for Budget Development</a:t>
            </a:r>
            <a:endParaRPr/>
          </a:p>
        </p:txBody>
      </p:sp>
      <p:sp>
        <p:nvSpPr>
          <p:cNvPr id="927" name="Google Shape;927;p123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GO Team Meeting #4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4" name="Google Shape;1004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551325"/>
            <a:ext cx="8839200" cy="21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" y="3958071"/>
            <a:ext cx="8839198" cy="24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1" name="Google Shape;1011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9175"/>
            <a:ext cx="5258701" cy="4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34"/>
          <p:cNvSpPr txBox="1"/>
          <p:nvPr>
            <p:ph idx="12" type="sldNum"/>
          </p:nvPr>
        </p:nvSpPr>
        <p:spPr>
          <a:xfrm>
            <a:off x="10437091" y="6356351"/>
            <a:ext cx="332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7" name="Google Shape;1017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32" y="1927100"/>
            <a:ext cx="5197101" cy="457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5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Strategic Plan Progress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36"/>
          <p:cNvSpPr txBox="1"/>
          <p:nvPr/>
        </p:nvSpPr>
        <p:spPr>
          <a:xfrm>
            <a:off x="0" y="1803118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36"/>
          <p:cNvSpPr/>
          <p:nvPr/>
        </p:nvSpPr>
        <p:spPr>
          <a:xfrm>
            <a:off x="6212465" y="2029640"/>
            <a:ext cx="5337900" cy="148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Utilize the Fountas and Pinnell curriculum with fidelity in order to implement a Balanced Literacy Framework (guided reading, mini-lesson, interactive read aloud, and small group instruction) in K-5 classrooms . (Literacy)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FUNdations phonics program across K-2 classrooms. (Literacy)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a conceptual math framework using the Georgia Standards of Excellence and Eureka.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1D: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remediation and acceleration as indicated by MAP Growth Reading/Math (K-5) &amp; Reading Fluency (PreK-2) Assessment Data.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2A.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Complete the IB feasibility study and apply for candidacy.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2B.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a Performing Arts Pathway.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136"/>
          <p:cNvSpPr/>
          <p:nvPr/>
        </p:nvSpPr>
        <p:spPr>
          <a:xfrm>
            <a:off x="6212459" y="3630921"/>
            <a:ext cx="5337900" cy="101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3A: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Reading Specialist to implement small group instruction to support lowest 25% of student population.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3B: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a 30-minute intervention/enrichment block four days a week to provide individualized instruction using iRead, Read 180, System 44, Do The Math, and Enrichment Platforms.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4A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Implement a PBIS school-wide behavior plan with IB/SEL alignment.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4B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Implementation of a school based sensory room for students to help support opportunities for Restorative Practices.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36"/>
          <p:cNvSpPr/>
          <p:nvPr/>
        </p:nvSpPr>
        <p:spPr>
          <a:xfrm>
            <a:off x="6220427" y="4703742"/>
            <a:ext cx="5337900" cy="1178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5A.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learning around Balanced Literacy framework (guided reading, mini-lesson, interactive read aloud, and small group instruction).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5B.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learning around FUNdations phonics program (K-2 teachers).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5C.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learning to improve teacher understanding of the Georgia Standards and Eureka program.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5D.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learning to increase teacher understanding of the implementation of the C-R-A model, with the use of manipulatives, to build students’ conceptual understanding of content.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6A.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Monthly 90-minute professional learning around the IB competencies.    </a:t>
            </a: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36"/>
          <p:cNvSpPr/>
          <p:nvPr/>
        </p:nvSpPr>
        <p:spPr>
          <a:xfrm>
            <a:off x="6212459" y="5931487"/>
            <a:ext cx="5337900" cy="874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7A: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resources for parents in order to assist them in helping their students through APTT (Academic Parent-Teacher Teams K-2)</a:t>
            </a: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7B: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of full-time parent liaison to build relationships with parents and provide opportunities to collaborate.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7C: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of multiple communication channels to reach all stakeholders (Wednesday Courier, Robo Call, Remind 101, School Marquee, Twitter, Instagram, School Website)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7D: </a:t>
            </a: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Build community connection and collaboration through outreach and partnerships.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36"/>
          <p:cNvSpPr txBox="1"/>
          <p:nvPr/>
        </p:nvSpPr>
        <p:spPr>
          <a:xfrm>
            <a:off x="3860801" y="-43275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Barack and Michelle Obama Academy</a:t>
            </a:r>
            <a:endParaRPr b="0" i="0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136"/>
          <p:cNvSpPr txBox="1"/>
          <p:nvPr/>
        </p:nvSpPr>
        <p:spPr>
          <a:xfrm>
            <a:off x="-9468" y="605904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136"/>
          <p:cNvSpPr txBox="1"/>
          <p:nvPr/>
        </p:nvSpPr>
        <p:spPr>
          <a:xfrm>
            <a:off x="6096004" y="1779539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36"/>
          <p:cNvSpPr/>
          <p:nvPr/>
        </p:nvSpPr>
        <p:spPr>
          <a:xfrm>
            <a:off x="851232" y="946328"/>
            <a:ext cx="25500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</a:rPr>
              <a:t>Literacy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</a:rPr>
              <a:t>By March 2023, students scoring at the beginning level on MAP will decrease from 47% to 44%. ​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</a:rPr>
              <a:t>​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</a:rPr>
              <a:t>By March 2023, students scoring at the proficient level and above on MAP will increase from 20% to 25% .</a:t>
            </a:r>
            <a:endParaRPr sz="650">
              <a:solidFill>
                <a:schemeClr val="dk1"/>
              </a:solidFill>
            </a:endParaRPr>
          </a:p>
        </p:txBody>
      </p:sp>
      <p:sp>
        <p:nvSpPr>
          <p:cNvPr id="1037" name="Google Shape;1037;p136"/>
          <p:cNvSpPr/>
          <p:nvPr/>
        </p:nvSpPr>
        <p:spPr>
          <a:xfrm>
            <a:off x="3531849" y="944141"/>
            <a:ext cx="25500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50">
                <a:solidFill>
                  <a:schemeClr val="dk1"/>
                </a:solidFill>
              </a:rPr>
              <a:t>Mathematics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50">
                <a:solidFill>
                  <a:schemeClr val="dk1"/>
                </a:solidFill>
              </a:rPr>
              <a:t>By March 2023, students scoring at the beginning level on MAP will decrease from 45% to 42%. ​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50">
                <a:solidFill>
                  <a:schemeClr val="dk1"/>
                </a:solidFill>
              </a:rPr>
              <a:t>​</a:t>
            </a:r>
            <a:endParaRPr sz="6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50">
                <a:solidFill>
                  <a:schemeClr val="dk1"/>
                </a:solidFill>
              </a:rPr>
              <a:t>By March 2023, students scoring at the proficient level and above on MAP will increase from 13% to 18%.</a:t>
            </a:r>
            <a:endParaRPr sz="6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36"/>
          <p:cNvSpPr/>
          <p:nvPr/>
        </p:nvSpPr>
        <p:spPr>
          <a:xfrm>
            <a:off x="6212467" y="944141"/>
            <a:ext cx="25500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50">
                <a:solidFill>
                  <a:schemeClr val="dk1"/>
                </a:solidFill>
              </a:rPr>
              <a:t>Decrease the percentage of students with chronic attendance concerns from 49.6% to 44%.​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36"/>
          <p:cNvSpPr txBox="1"/>
          <p:nvPr>
            <p:ph idx="12" type="sldNum"/>
          </p:nvPr>
        </p:nvSpPr>
        <p:spPr>
          <a:xfrm>
            <a:off x="9368505" y="654239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0" name="Google Shape;1040;p136"/>
          <p:cNvSpPr txBox="1"/>
          <p:nvPr/>
        </p:nvSpPr>
        <p:spPr>
          <a:xfrm>
            <a:off x="2670564" y="1808080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136"/>
          <p:cNvSpPr/>
          <p:nvPr/>
        </p:nvSpPr>
        <p:spPr>
          <a:xfrm>
            <a:off x="2629948" y="2477394"/>
            <a:ext cx="32253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136"/>
          <p:cNvSpPr/>
          <p:nvPr/>
        </p:nvSpPr>
        <p:spPr>
          <a:xfrm>
            <a:off x="2643996" y="3536270"/>
            <a:ext cx="322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Utilize various interventions to support closing our current academic gaps.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Build systems identifying and addressing root causes to promote social-emotional growth.  </a:t>
            </a:r>
            <a:endParaRPr/>
          </a:p>
        </p:txBody>
      </p:sp>
      <p:sp>
        <p:nvSpPr>
          <p:cNvPr id="1043" name="Google Shape;1043;p136"/>
          <p:cNvSpPr/>
          <p:nvPr/>
        </p:nvSpPr>
        <p:spPr>
          <a:xfrm>
            <a:off x="2622696" y="4646748"/>
            <a:ext cx="322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Build teacher capacity in core content areas, literacy and mathematics.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Build teacher capacity in the understanding of IB/SEL Competencies.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136"/>
          <p:cNvSpPr txBox="1"/>
          <p:nvPr/>
        </p:nvSpPr>
        <p:spPr>
          <a:xfrm>
            <a:off x="-31100" y="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0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Mission: </a:t>
            </a:r>
            <a:r>
              <a:rPr b="0" i="1" lang="en-US" sz="10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Our mission is to enrich, nurture, and respect all children as unique individuals while fostering an environment which develops the social, emotional, physical, and intellectual development of every child.</a:t>
            </a:r>
            <a:endParaRPr b="0" i="1" sz="10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136"/>
          <p:cNvSpPr txBox="1"/>
          <p:nvPr/>
        </p:nvSpPr>
        <p:spPr>
          <a:xfrm>
            <a:off x="8109805" y="52125"/>
            <a:ext cx="400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0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Vision: </a:t>
            </a:r>
            <a:r>
              <a:rPr b="0" i="1" lang="en-US" sz="10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To work collaboratively as school leaders, teachers, parents, and community members, to provide a child-centered learning environment focused on high student achievement for all students.  </a:t>
            </a:r>
            <a:r>
              <a:rPr b="1" i="1" lang="en-US" sz="10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0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136"/>
          <p:cNvSpPr/>
          <p:nvPr/>
        </p:nvSpPr>
        <p:spPr>
          <a:xfrm>
            <a:off x="70667" y="2401200"/>
            <a:ext cx="2450400" cy="938700"/>
          </a:xfrm>
          <a:prstGeom prst="rect">
            <a:avLst/>
          </a:prstGeom>
          <a:solidFill>
            <a:srgbClr val="6A6A6A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136"/>
          <p:cNvSpPr/>
          <p:nvPr/>
        </p:nvSpPr>
        <p:spPr>
          <a:xfrm>
            <a:off x="70667" y="3616050"/>
            <a:ext cx="2450400" cy="780300"/>
          </a:xfrm>
          <a:prstGeom prst="rect">
            <a:avLst/>
          </a:prstGeom>
          <a:solidFill>
            <a:srgbClr val="006FA9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136"/>
          <p:cNvSpPr/>
          <p:nvPr/>
        </p:nvSpPr>
        <p:spPr>
          <a:xfrm>
            <a:off x="70684" y="4643575"/>
            <a:ext cx="2450400" cy="780300"/>
          </a:xfrm>
          <a:prstGeom prst="rect">
            <a:avLst/>
          </a:prstGeom>
          <a:solidFill>
            <a:srgbClr val="DF6A35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136"/>
          <p:cNvSpPr/>
          <p:nvPr/>
        </p:nvSpPr>
        <p:spPr>
          <a:xfrm>
            <a:off x="70684" y="5680663"/>
            <a:ext cx="2450400" cy="780300"/>
          </a:xfrm>
          <a:prstGeom prst="rect">
            <a:avLst/>
          </a:prstGeom>
          <a:solidFill>
            <a:srgbClr val="BF9000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136"/>
          <p:cNvSpPr/>
          <p:nvPr/>
        </p:nvSpPr>
        <p:spPr>
          <a:xfrm>
            <a:off x="2643996" y="5828423"/>
            <a:ext cx="322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Inform, engage, and activate the community.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136"/>
          <p:cNvSpPr/>
          <p:nvPr/>
        </p:nvSpPr>
        <p:spPr>
          <a:xfrm>
            <a:off x="2622696" y="2357218"/>
            <a:ext cx="32253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Improve student mastery of core content knowledge in literacy and mathematics.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Prepare all students to have a global mindset inclusive of 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the learning profiles, learner attributes, and self-inquiry.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3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 Updated Strategic Plan</a:t>
            </a:r>
            <a:endParaRPr/>
          </a:p>
        </p:txBody>
      </p:sp>
      <p:sp>
        <p:nvSpPr>
          <p:cNvPr id="1057" name="Google Shape;1057;p137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8" name="Google Shape;1058;p137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updated Strategic Plan.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 txBox="1"/>
          <p:nvPr>
            <p:ph type="ctrTitle"/>
          </p:nvPr>
        </p:nvSpPr>
        <p:spPr>
          <a:xfrm>
            <a:off x="210312" y="2235200"/>
            <a:ext cx="723290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Preparing for</a:t>
            </a:r>
            <a:br>
              <a:rPr lang="en-US"/>
            </a:br>
            <a:r>
              <a:rPr lang="en-US"/>
              <a:t>Budget Development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39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9" name="Google Shape;1069;p139"/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1070" name="Google Shape;1070;p139"/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Plan Priority Ranking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 preparation for the 2023-2024 Budget Development (January–March 2023), the GO Team needs to rank its Strategic Plan Priorities. Use the next slide to capture the priority ranking.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40"/>
          <p:cNvSpPr txBox="1"/>
          <p:nvPr/>
        </p:nvSpPr>
        <p:spPr>
          <a:xfrm>
            <a:off x="68365" y="76912"/>
            <a:ext cx="8289421" cy="1700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1076" name="Google Shape;1076;p140"/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40"/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school’s priorities from Higher to Lower</a:t>
            </a:r>
            <a:endParaRPr/>
          </a:p>
        </p:txBody>
      </p:sp>
      <p:sp>
        <p:nvSpPr>
          <p:cNvPr id="1078" name="Google Shape;1078;p140"/>
          <p:cNvSpPr txBox="1"/>
          <p:nvPr/>
        </p:nvSpPr>
        <p:spPr>
          <a:xfrm>
            <a:off x="1143649" y="2512465"/>
            <a:ext cx="69924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Improve student mastery of core content knowledge in literacy and mathematics. (#1)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</a:rPr>
              <a:t>Build teacher capacity in core content areas, literacy and mathematics. (#5)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Utilize various interventions to support closing our current academic gaps. (#3)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Build teacher capacity in the understanding of IB/SEL competencies. (#6)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Prepare all students to have a global mindset inclusive of the learning profiles, learner attributes, and self-inquiry. (#2)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Inform, engage, and activate the community. (#7)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Build systems identifying and addressing root causes to promote social-emotional growth. (#4)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79" name="Google Shape;1079;p140"/>
          <p:cNvSpPr/>
          <p:nvPr/>
        </p:nvSpPr>
        <p:spPr>
          <a:xfrm>
            <a:off x="392649" y="2587752"/>
            <a:ext cx="502920" cy="35387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414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40"/>
          <p:cNvSpPr txBox="1"/>
          <p:nvPr/>
        </p:nvSpPr>
        <p:spPr>
          <a:xfrm>
            <a:off x="260024" y="2263650"/>
            <a:ext cx="8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/>
          </a:p>
        </p:txBody>
      </p:sp>
      <p:sp>
        <p:nvSpPr>
          <p:cNvPr id="1081" name="Google Shape;1081;p140"/>
          <p:cNvSpPr txBox="1"/>
          <p:nvPr/>
        </p:nvSpPr>
        <p:spPr>
          <a:xfrm>
            <a:off x="284999" y="6126475"/>
            <a:ext cx="85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41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</a:t>
            </a:r>
            <a:br>
              <a:rPr lang="en-US"/>
            </a:br>
            <a:r>
              <a:rPr lang="en-US"/>
              <a:t>Strategic Plan Priorities</a:t>
            </a:r>
            <a:endParaRPr/>
          </a:p>
        </p:txBody>
      </p:sp>
      <p:sp>
        <p:nvSpPr>
          <p:cNvPr id="1087" name="Google Shape;1087;p141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8" name="Google Shape;1088;p141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ranked Strategic Plan Priorities.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2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33" name="Google Shape;933;p124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Fall ACES Presentation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Review of Strategic Plan and priorities progress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Preparing for the Budget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i="1" lang="en-US" sz="2400"/>
              <a:t>Rank Strategic Priorities</a:t>
            </a:r>
            <a:endParaRPr/>
          </a:p>
        </p:txBody>
      </p:sp>
      <p:sp>
        <p:nvSpPr>
          <p:cNvPr id="934" name="Google Shape;934;p124"/>
          <p:cNvSpPr txBox="1"/>
          <p:nvPr>
            <p:ph idx="4294967295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42"/>
          <p:cNvSpPr txBox="1"/>
          <p:nvPr>
            <p:ph type="ctrTitle"/>
          </p:nvPr>
        </p:nvSpPr>
        <p:spPr>
          <a:xfrm>
            <a:off x="1087864" y="444281"/>
            <a:ext cx="7261525" cy="1176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>
                <a:solidFill>
                  <a:schemeClr val="accent2"/>
                </a:solidFill>
              </a:rPr>
              <a:t>Where we’re going</a:t>
            </a:r>
            <a:endParaRPr/>
          </a:p>
        </p:txBody>
      </p:sp>
      <p:sp>
        <p:nvSpPr>
          <p:cNvPr id="1094" name="Google Shape;1094;p142"/>
          <p:cNvSpPr txBox="1"/>
          <p:nvPr>
            <p:ph idx="1" type="subTitle"/>
          </p:nvPr>
        </p:nvSpPr>
        <p:spPr>
          <a:xfrm>
            <a:off x="1087865" y="1961198"/>
            <a:ext cx="6318776" cy="225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At our next meeting we will begin the discussion of the 2023-2024 budget.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Let me or the Chair know of any additional information you need for our future discussion.</a:t>
            </a:r>
            <a:endParaRPr/>
          </a:p>
        </p:txBody>
      </p:sp>
      <p:sp>
        <p:nvSpPr>
          <p:cNvPr id="1095" name="Google Shape;1095;p14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3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101" name="Google Shape;1101;p143"/>
          <p:cNvSpPr txBox="1"/>
          <p:nvPr>
            <p:ph idx="4294967295" type="sldNum"/>
          </p:nvPr>
        </p:nvSpPr>
        <p:spPr>
          <a:xfrm>
            <a:off x="11341100" y="6356350"/>
            <a:ext cx="850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25"/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ccountability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ollaboration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quity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upport 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" id="940" name="Google Shape;94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17821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25"/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Fall 2022 ACES Presentation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2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7" name="Google Shape;947;p126"/>
          <p:cNvSpPr txBox="1"/>
          <p:nvPr/>
        </p:nvSpPr>
        <p:spPr>
          <a:xfrm>
            <a:off x="1778000" y="1914361"/>
            <a:ext cx="16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years</a:t>
            </a:r>
            <a:endParaRPr/>
          </a:p>
        </p:txBody>
      </p:sp>
      <p:sp>
        <p:nvSpPr>
          <p:cNvPr id="948" name="Google Shape;948;p126"/>
          <p:cNvSpPr txBox="1"/>
          <p:nvPr/>
        </p:nvSpPr>
        <p:spPr>
          <a:xfrm>
            <a:off x="2198833" y="2152074"/>
            <a:ext cx="16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years</a:t>
            </a:r>
            <a:endParaRPr/>
          </a:p>
        </p:txBody>
      </p:sp>
      <p:sp>
        <p:nvSpPr>
          <p:cNvPr id="949" name="Google Shape;949;p126"/>
          <p:cNvSpPr txBox="1"/>
          <p:nvPr/>
        </p:nvSpPr>
        <p:spPr>
          <a:xfrm>
            <a:off x="11016063" y="1914348"/>
            <a:ext cx="16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950" name="Google Shape;950;p126"/>
          <p:cNvSpPr txBox="1"/>
          <p:nvPr/>
        </p:nvSpPr>
        <p:spPr>
          <a:xfrm>
            <a:off x="10064643" y="2152073"/>
            <a:ext cx="200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(1:1 para)</a:t>
            </a:r>
            <a:endParaRPr/>
          </a:p>
        </p:txBody>
      </p:sp>
      <p:sp>
        <p:nvSpPr>
          <p:cNvPr id="951" name="Google Shape;951;p126"/>
          <p:cNvSpPr txBox="1"/>
          <p:nvPr/>
        </p:nvSpPr>
        <p:spPr>
          <a:xfrm>
            <a:off x="2353633" y="2579200"/>
            <a:ext cx="50952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 International Baccalaureate</a:t>
            </a:r>
            <a:endParaRPr b="1"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26"/>
          <p:cNvSpPr txBox="1"/>
          <p:nvPr/>
        </p:nvSpPr>
        <p:spPr>
          <a:xfrm>
            <a:off x="9538638" y="4135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 (&lt;10 students)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26"/>
          <p:cNvSpPr txBox="1"/>
          <p:nvPr/>
        </p:nvSpPr>
        <p:spPr>
          <a:xfrm>
            <a:off x="10436165" y="4352764"/>
            <a:ext cx="22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 students</a:t>
            </a:r>
            <a:endParaRPr/>
          </a:p>
        </p:txBody>
      </p:sp>
      <p:sp>
        <p:nvSpPr>
          <p:cNvPr id="954" name="Google Shape;954;p126"/>
          <p:cNvSpPr txBox="1"/>
          <p:nvPr/>
        </p:nvSpPr>
        <p:spPr>
          <a:xfrm>
            <a:off x="8481000" y="4650575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 (&lt;10 students)</a:t>
            </a:r>
            <a:endParaRPr/>
          </a:p>
        </p:txBody>
      </p:sp>
      <p:sp>
        <p:nvSpPr>
          <p:cNvPr id="955" name="Google Shape;955;p126"/>
          <p:cNvSpPr txBox="1"/>
          <p:nvPr/>
        </p:nvSpPr>
        <p:spPr>
          <a:xfrm>
            <a:off x="2198832" y="4281268"/>
            <a:ext cx="21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269</a:t>
            </a:r>
            <a:endParaRPr/>
          </a:p>
        </p:txBody>
      </p:sp>
      <p:sp>
        <p:nvSpPr>
          <p:cNvPr id="956" name="Google Shape;956;p126"/>
          <p:cNvSpPr txBox="1"/>
          <p:nvPr/>
        </p:nvSpPr>
        <p:spPr>
          <a:xfrm>
            <a:off x="2198832" y="4618843"/>
            <a:ext cx="21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296</a:t>
            </a:r>
            <a:endParaRPr/>
          </a:p>
        </p:txBody>
      </p:sp>
      <p:sp>
        <p:nvSpPr>
          <p:cNvPr id="957" name="Google Shape;957;p126"/>
          <p:cNvSpPr txBox="1"/>
          <p:nvPr/>
        </p:nvSpPr>
        <p:spPr>
          <a:xfrm>
            <a:off x="2456732" y="4868368"/>
            <a:ext cx="21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- 36</a:t>
            </a:r>
            <a:endParaRPr/>
          </a:p>
        </p:txBody>
      </p:sp>
      <p:sp>
        <p:nvSpPr>
          <p:cNvPr id="958" name="Google Shape;958;p126"/>
          <p:cNvSpPr txBox="1"/>
          <p:nvPr/>
        </p:nvSpPr>
        <p:spPr>
          <a:xfrm>
            <a:off x="10953433" y="2753250"/>
            <a:ext cx="782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X</a:t>
            </a:r>
            <a:endParaRPr/>
          </a:p>
        </p:txBody>
      </p:sp>
      <p:sp>
        <p:nvSpPr>
          <p:cNvPr id="959" name="Google Shape;959;p126"/>
          <p:cNvSpPr txBox="1"/>
          <p:nvPr/>
        </p:nvSpPr>
        <p:spPr>
          <a:xfrm>
            <a:off x="3024433" y="3385463"/>
            <a:ext cx="329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2024/Spring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26"/>
          <p:cNvSpPr txBox="1"/>
          <p:nvPr/>
        </p:nvSpPr>
        <p:spPr>
          <a:xfrm>
            <a:off x="2123835" y="3653375"/>
            <a:ext cx="509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Learning: Curriculum Implementation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Learning: Professional Learning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26"/>
          <p:cNvSpPr txBox="1"/>
          <p:nvPr/>
        </p:nvSpPr>
        <p:spPr>
          <a:xfrm>
            <a:off x="1683767" y="2853925"/>
            <a:ext cx="190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7" name="Google Shape;967;p127"/>
          <p:cNvSpPr txBox="1"/>
          <p:nvPr/>
        </p:nvSpPr>
        <p:spPr>
          <a:xfrm>
            <a:off x="7084861" y="5894620"/>
            <a:ext cx="4407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09/28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sp>
        <p:nvSpPr>
          <p:cNvPr id="968" name="Google Shape;968;p127"/>
          <p:cNvSpPr txBox="1"/>
          <p:nvPr/>
        </p:nvSpPr>
        <p:spPr>
          <a:xfrm>
            <a:off x="102061" y="4276120"/>
            <a:ext cx="4407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graphicFrame>
        <p:nvGraphicFramePr>
          <p:cNvPr id="969" name="Google Shape;969;p127"/>
          <p:cNvGraphicFramePr/>
          <p:nvPr/>
        </p:nvGraphicFramePr>
        <p:xfrm>
          <a:off x="102070" y="19737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{5CA7C5BC-A9F9-4F21-9A28-6CEB78E44B5C}</a:tableStyleId>
              </a:tblPr>
              <a:tblGrid>
                <a:gridCol w="2608450"/>
                <a:gridCol w="1527175"/>
                <a:gridCol w="1601000"/>
              </a:tblGrid>
              <a:tr h="426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Indicator </a:t>
                      </a:r>
                      <a:endParaRPr sz="1300"/>
                    </a:p>
                  </a:txBody>
                  <a:tcPr marT="45725" marB="45725" marR="91450" marL="91450" anchor="b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Time Frame</a:t>
                      </a:r>
                      <a:endParaRPr b="1" sz="13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b"/>
                </a:tc>
                <a:tc hMerge="1"/>
              </a:tr>
              <a:tr h="30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2021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2022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8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Attendance Take </a:t>
                      </a:r>
                      <a:r>
                        <a:rPr lang="en-US"/>
                        <a:t>Rate</a:t>
                      </a:r>
                      <a:r>
                        <a:rPr lang="en-US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94.4%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98.3%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ADA Attendance Rate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86.0%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93.4%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7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Students not chronically absent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53%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78.6%</a:t>
                      </a:r>
                      <a:endParaRPr sz="1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70" name="Google Shape;970;p127"/>
          <p:cNvGraphicFramePr/>
          <p:nvPr/>
        </p:nvGraphicFramePr>
        <p:xfrm>
          <a:off x="6941453" y="2764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{5CA7C5BC-A9F9-4F21-9A28-6CEB78E44B5C}</a:tableStyleId>
              </a:tblPr>
              <a:tblGrid>
                <a:gridCol w="1505600"/>
                <a:gridCol w="1491400"/>
                <a:gridCol w="1410200"/>
              </a:tblGrid>
              <a:tr h="540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</a:rPr>
                        <a:t>Subgroup</a:t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Total number of students</a:t>
                      </a:r>
                      <a:endParaRPr sz="13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</a:rPr>
                        <a:t>OSS Suspension Rate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29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/>
                        <a:t>Female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130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Male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129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.60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3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SWD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45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.12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1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Black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239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0.25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Hispanic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Multi-race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3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White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11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1.55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03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Asian</a:t>
                      </a:r>
                      <a:endParaRPr b="1"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71" name="Google Shape;971;p127"/>
          <p:cNvSpPr txBox="1"/>
          <p:nvPr/>
        </p:nvSpPr>
        <p:spPr>
          <a:xfrm>
            <a:off x="9854467" y="2042600"/>
            <a:ext cx="86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0.29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2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7" name="Google Shape;977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4856925"/>
            <a:ext cx="8309936" cy="7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" y="2458750"/>
            <a:ext cx="8839198" cy="69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200" y="3925050"/>
            <a:ext cx="8839201" cy="67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9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985" name="Google Shape;985;p129"/>
          <p:cNvGraphicFramePr/>
          <p:nvPr/>
        </p:nvGraphicFramePr>
        <p:xfrm>
          <a:off x="1370919" y="21930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{5CA7C5BC-A9F9-4F21-9A28-6CEB78E44B5C}</a:tableStyleId>
              </a:tblPr>
              <a:tblGrid>
                <a:gridCol w="1204975"/>
                <a:gridCol w="1516200"/>
                <a:gridCol w="1567025"/>
                <a:gridCol w="1473625"/>
                <a:gridCol w="2200250"/>
              </a:tblGrid>
              <a:tr h="33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Program</a:t>
                      </a:r>
                      <a:endParaRPr/>
                    </a:p>
                  </a:txBody>
                  <a:tcPr marT="45725" marB="45725" marR="91450" marL="91450" anchor="b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Daily Use (Mins)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Weekly Use (Days)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b"/>
                </a:tc>
                <a:tc hMerge="1"/>
              </a:tr>
              <a:tr h="33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2022*</a:t>
                      </a:r>
                      <a:endParaRPr sz="1400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2022**</a:t>
                      </a:r>
                      <a:endParaRPr sz="1400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</a:t>
                      </a:r>
                      <a:endParaRPr sz="1400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2022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28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System 44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18.4  minutes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19.4 minutes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2.1 days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1.7 days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28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iRead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23.2 minutes 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22.8 minutes 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1.8 days 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1.5 days </a:t>
                      </a:r>
                      <a:endParaRPr sz="13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86" name="Google Shape;986;p129"/>
          <p:cNvSpPr txBox="1"/>
          <p:nvPr/>
        </p:nvSpPr>
        <p:spPr>
          <a:xfrm>
            <a:off x="234933" y="5312925"/>
            <a:ext cx="47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*Spring 2022: As of April 30,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**Fall 2022: As of September 16th, 2022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30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992" name="Google Shape;992;p130"/>
          <p:cNvGraphicFramePr/>
          <p:nvPr/>
        </p:nvGraphicFramePr>
        <p:xfrm>
          <a:off x="118436" y="17360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{5CA7C5BC-A9F9-4F21-9A28-6CEB78E44B5C}</a:tableStyleId>
              </a:tblPr>
              <a:tblGrid>
                <a:gridCol w="1657550"/>
                <a:gridCol w="4381250"/>
                <a:gridCol w="5916375"/>
              </a:tblGrid>
              <a:tr h="307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CIP </a:t>
                      </a:r>
                      <a:r>
                        <a:rPr lang="en-US" sz="1200"/>
                        <a:t>Strategy</a:t>
                      </a:r>
                      <a:endParaRPr sz="1200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Action Step Progress Update </a:t>
                      </a:r>
                      <a:endParaRPr sz="1200"/>
                    </a:p>
                  </a:txBody>
                  <a:tcPr marT="45725" marB="45725" marR="91450" marL="91450" anchor="b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ELA</a:t>
                      </a:r>
                      <a:endParaRPr b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 will use the Accountable, Consistent, Evaluations (ACE) strategy to increase school-wide implementation of phonics and literacy curriculum.</a:t>
                      </a:r>
                      <a:endParaRPr sz="1100"/>
                    </a:p>
                  </a:txBody>
                  <a:tcPr marT="45725" marB="45725" marR="91450" marL="91450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Action Step #1: Teachers will participate in bi-weekly planning sessions to review upcoming lessons and model effective practices.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 have implemented weekly planning sessions. In response to classroom observations and feedback, we have adjusted student and teacher support to reflect high-needs areas. </a:t>
                      </a:r>
                      <a:endParaRPr sz="1100"/>
                    </a:p>
                  </a:txBody>
                  <a:tcPr marT="45725" marB="45725" marR="91450" marL="91450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Math </a:t>
                      </a:r>
                      <a:endParaRPr b="1" sz="1200"/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Provide professional learning opportunities related to content and differentiation of learning.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Action Step #1: Bi-monthly math PD on content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 have focused on ensuring teachers have a strong understanding of our math framework and the student/teacher observables under each component.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Whole Child &amp; Student Support</a:t>
                      </a:r>
                      <a:endParaRPr b="1" sz="1200"/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 will build a stronger connection between school and home with our parents to decrease the percentage of chronically absent students by 5%.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Action Step #1: Parents receive daily phone calls and home visits (as needed) regarding absences and tardies.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We have set up a daily robocall that goes out to parents. We also have our Attendance Specialist make personal phone calls daily to all students that are marked absent. 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Family Engagement </a:t>
                      </a:r>
                      <a:endParaRPr b="1" sz="1200"/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 will increase the number of parents participating in our Academic Parent Teacher Teams APTT (K-3) program by 5% from the previous year.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Action Step #2: Outline a Year at a Glance Schedule for Implementation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We have mapped out our dates for the year. We are excited to implement our first event during Literacy Night later this month.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31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8" name="Google Shape;998;p131"/>
          <p:cNvSpPr txBox="1"/>
          <p:nvPr/>
        </p:nvSpPr>
        <p:spPr>
          <a:xfrm flipH="1">
            <a:off x="204900" y="2144225"/>
            <a:ext cx="11565600" cy="369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Additional content specialists, for both reading and math, that can assist in providing consistent weekly  instructional support to our grade level teams.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APS 4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